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31a6b935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31a6b935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31a6b905a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31a6b905a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31a6b905a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31a6b905a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31a6b935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31a6b935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31a6b9356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31a6b9356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31a6b935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31a6b935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31a6b935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31a6b935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31a6b9356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31a6b9356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31a6b9356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31a6b935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31a6b9356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31a6b9356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31a6b905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31a6b905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31a6b9356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31a6b9356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31a6b905a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31a6b905a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31a6b9356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31a6b9356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31a6b9356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31a6b9356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673b8901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673b8901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335531b49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335531b49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335531b49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335531b49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335531b49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335531b4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31a6b905a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31a6b905a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335531b49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335531b49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31a6b905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31a6b905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31a6b905a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31a6b905a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31a6b905a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31a6b905a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335531b49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335531b49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31a6b905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31a6b905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31a6b905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31a6b905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31a6b905a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31a6b905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31a6b905a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31a6b905a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31a6b905a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31a6b905a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31a6b905a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31a6b905a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31a6b905a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31a6b905a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image" Target="../media/image54.png"/><Relationship Id="rId6" Type="http://schemas.openxmlformats.org/officeDocument/2006/relationships/image" Target="../media/image38.png"/><Relationship Id="rId7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48.png"/><Relationship Id="rId8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article.nadiapub.com/IJSIP/vol8_no3/26.pdf" TargetMode="External"/><Relationship Id="rId4" Type="http://schemas.openxmlformats.org/officeDocument/2006/relationships/hyperlink" Target="http://vllab.ucmerced.edu/ytsai/SIGGRAPH16/siggraph16_sky_edit.pdf" TargetMode="External"/><Relationship Id="rId11" Type="http://schemas.openxmlformats.org/officeDocument/2006/relationships/hyperlink" Target="https://www.mathworks.com/matlabcentral/fileexchange/42580-reinhard-stain-normalization" TargetMode="External"/><Relationship Id="rId10" Type="http://schemas.openxmlformats.org/officeDocument/2006/relationships/hyperlink" Target="https://github.com/SaumyaRawat/Semantic-Aware-Colour-Transfer/blob/master/Report.pdf" TargetMode="External"/><Relationship Id="rId9" Type="http://schemas.openxmlformats.org/officeDocument/2006/relationships/hyperlink" Target="https://journals.sagepub.com/doi/pdf/10.5772/56884" TargetMode="External"/><Relationship Id="rId5" Type="http://schemas.openxmlformats.org/officeDocument/2006/relationships/hyperlink" Target="http://www.kalyans.org/research/2016/SkyReplacement_SIG16.pdf" TargetMode="External"/><Relationship Id="rId6" Type="http://schemas.openxmlformats.org/officeDocument/2006/relationships/hyperlink" Target="https://ieeexplore.ieee.org/document/6703710" TargetMode="External"/><Relationship Id="rId7" Type="http://schemas.openxmlformats.org/officeDocument/2006/relationships/hyperlink" Target="https://www.researchgate.net/publication/220805333_Color_transfer_in_correlated_color_space" TargetMode="External"/><Relationship Id="rId8" Type="http://schemas.openxmlformats.org/officeDocument/2006/relationships/hyperlink" Target="https://www.researchgate.net/publication/221523265_Progressive_histogram_reshaping_for_creative_color_transfer_and_tone_reproduction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jianshu.com/p/421f4171d48a" TargetMode="External"/><Relationship Id="rId4" Type="http://schemas.openxmlformats.org/officeDocument/2006/relationships/hyperlink" Target="https://blog.csdn.net/sin_geek/article/details/45723475" TargetMode="External"/><Relationship Id="rId10" Type="http://schemas.openxmlformats.org/officeDocument/2006/relationships/hyperlink" Target="http://www.yxkxyghx.org/EN/abstract/abstract2352.shtml" TargetMode="External"/><Relationship Id="rId9" Type="http://schemas.openxmlformats.org/officeDocument/2006/relationships/hyperlink" Target="https://static.aminer.org/pdf/PDF/000/540/062/rendering_natural_waters.pdf" TargetMode="External"/><Relationship Id="rId5" Type="http://schemas.openxmlformats.org/officeDocument/2006/relationships/hyperlink" Target="https://www.mathworks.com/help/images/histogram-equalization.html" TargetMode="External"/><Relationship Id="rId6" Type="http://schemas.openxmlformats.org/officeDocument/2006/relationships/hyperlink" Target="https://ieeexplore.ieee.org/stamp/stamp.jsp?tp=&amp;arnumber=6909823" TargetMode="External"/><Relationship Id="rId7" Type="http://schemas.openxmlformats.org/officeDocument/2006/relationships/hyperlink" Target="https://wenku.baidu.com/view/4dcb5643336c1eb91a375dbc.html" TargetMode="External"/><Relationship Id="rId8" Type="http://schemas.openxmlformats.org/officeDocument/2006/relationships/hyperlink" Target="https://medium.com/codezest/super-fast-color-transfer-algorithm-bd1a76bc7619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Relationship Id="rId5" Type="http://schemas.openxmlformats.org/officeDocument/2006/relationships/image" Target="../media/image8.jpg"/><Relationship Id="rId6" Type="http://schemas.openxmlformats.org/officeDocument/2006/relationships/image" Target="../media/image15.jp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63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Sky Replacement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FFFFFF"/>
                </a:solidFill>
              </a:rPr>
              <a:t>Team 11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rgbClr val="FFFFFF"/>
                </a:solidFill>
              </a:rPr>
              <a:t>Members: </a:t>
            </a:r>
            <a:r>
              <a:rPr lang="zh-TW" sz="2300">
                <a:solidFill>
                  <a:srgbClr val="FFFFFF"/>
                </a:solidFill>
              </a:rPr>
              <a:t>王領崧、陳伯瑾、朱偉綸</a:t>
            </a:r>
            <a:r>
              <a:rPr lang="zh-TW" sz="2300">
                <a:solidFill>
                  <a:srgbClr val="FFFFFF"/>
                </a:solidFill>
              </a:rPr>
              <a:t> 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By Reinhard (cont.)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Step2: Adjusting means and standard deviations of the source image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41806" t="0"/>
          <a:stretch/>
        </p:blipFill>
        <p:spPr>
          <a:xfrm>
            <a:off x="960475" y="2512675"/>
            <a:ext cx="1636625" cy="16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 rotWithShape="1">
          <a:blip r:embed="rId4">
            <a:alphaModFix/>
          </a:blip>
          <a:srcRect b="0" l="0" r="21203" t="0"/>
          <a:stretch/>
        </p:blipFill>
        <p:spPr>
          <a:xfrm>
            <a:off x="3882450" y="2375084"/>
            <a:ext cx="1200200" cy="18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375" y="2648200"/>
            <a:ext cx="1636625" cy="1320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2"/>
          <p:cNvCxnSpPr>
            <a:stCxn id="132" idx="3"/>
            <a:endCxn id="133" idx="1"/>
          </p:cNvCxnSpPr>
          <p:nvPr/>
        </p:nvCxnSpPr>
        <p:spPr>
          <a:xfrm>
            <a:off x="2597100" y="3317188"/>
            <a:ext cx="12852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" name="Google Shape;136;p22"/>
          <p:cNvCxnSpPr>
            <a:stCxn id="133" idx="3"/>
            <a:endCxn id="134" idx="1"/>
          </p:cNvCxnSpPr>
          <p:nvPr/>
        </p:nvCxnSpPr>
        <p:spPr>
          <a:xfrm flipH="1" rot="10800000">
            <a:off x="5082650" y="3308496"/>
            <a:ext cx="1189800" cy="870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7" name="Google Shape;137;p22"/>
          <p:cNvSpPr txBox="1"/>
          <p:nvPr/>
        </p:nvSpPr>
        <p:spPr>
          <a:xfrm>
            <a:off x="978975" y="4259300"/>
            <a:ext cx="21405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mean of source image</a:t>
            </a:r>
            <a:r>
              <a:rPr lang="zh-TW"/>
              <a:t> </a:t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6498050" y="4380800"/>
            <a:ext cx="21405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mean of target image</a:t>
            </a:r>
            <a:r>
              <a:rPr lang="zh-TW"/>
              <a:t> </a:t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1785525" y="2586975"/>
            <a:ext cx="527400" cy="132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7172725" y="2657050"/>
            <a:ext cx="527400" cy="132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 rot="5400000">
            <a:off x="1854825" y="4129850"/>
            <a:ext cx="3888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 rot="5400000">
            <a:off x="7242025" y="4180800"/>
            <a:ext cx="3888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By Reinhard (cont.)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Step3: Convert lab back to RGB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050" y="1583676"/>
            <a:ext cx="3317400" cy="29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By Reinhard  (mod.)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Step1 &amp; 3: Use matlab function       rgb2lab , lab3rgb to convert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Step2: Adjusting means and standard deviations of the source image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0" l="0" r="41806" t="0"/>
          <a:stretch/>
        </p:blipFill>
        <p:spPr>
          <a:xfrm>
            <a:off x="940200" y="2877875"/>
            <a:ext cx="1636625" cy="16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4">
            <a:alphaModFix/>
          </a:blip>
          <a:srcRect b="0" l="0" r="21203" t="0"/>
          <a:stretch/>
        </p:blipFill>
        <p:spPr>
          <a:xfrm>
            <a:off x="3862175" y="2740284"/>
            <a:ext cx="1200200" cy="18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2100" y="3013400"/>
            <a:ext cx="1636625" cy="1320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4"/>
          <p:cNvCxnSpPr>
            <a:stCxn id="156" idx="3"/>
            <a:endCxn id="157" idx="1"/>
          </p:cNvCxnSpPr>
          <p:nvPr/>
        </p:nvCxnSpPr>
        <p:spPr>
          <a:xfrm>
            <a:off x="2576825" y="3682388"/>
            <a:ext cx="12852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" name="Google Shape;160;p24"/>
          <p:cNvCxnSpPr>
            <a:stCxn id="157" idx="3"/>
            <a:endCxn id="158" idx="1"/>
          </p:cNvCxnSpPr>
          <p:nvPr/>
        </p:nvCxnSpPr>
        <p:spPr>
          <a:xfrm flipH="1" rot="10800000">
            <a:off x="5062375" y="3673696"/>
            <a:ext cx="1189800" cy="870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1" name="Google Shape;161;p24"/>
          <p:cNvSpPr txBox="1"/>
          <p:nvPr/>
        </p:nvSpPr>
        <p:spPr>
          <a:xfrm>
            <a:off x="958700" y="4624500"/>
            <a:ext cx="21405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mean of source image</a:t>
            </a:r>
            <a:r>
              <a:rPr lang="zh-TW"/>
              <a:t> </a:t>
            </a:r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6477775" y="4746000"/>
            <a:ext cx="21405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mean of target image</a:t>
            </a:r>
            <a:r>
              <a:rPr lang="zh-TW"/>
              <a:t> </a:t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1724650" y="2952175"/>
            <a:ext cx="527400" cy="132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7172725" y="3013400"/>
            <a:ext cx="527400" cy="132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 rot="5400000">
            <a:off x="1793950" y="4495050"/>
            <a:ext cx="3888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 rot="5400000">
            <a:off x="7242025" y="4537150"/>
            <a:ext cx="3888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4473925" y="1907250"/>
            <a:ext cx="3753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By changing of intensity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Step1 &amp; 3: Convert to HSV space</a:t>
            </a:r>
            <a:endParaRPr sz="20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Use matlab function        rgb2hsv , hsv3rgb to convert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Step2: Adjusting means and standard deviations of the “v” channel of source image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3682575" y="2449950"/>
            <a:ext cx="3753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3787925"/>
            <a:ext cx="8839201" cy="251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By histogram match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=&gt; Call Matlab Function : imhistmatch(src_img , tgt_img)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By Color Transfer in Correlated Color Space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00" y="1827500"/>
            <a:ext cx="392708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650" y="1610700"/>
            <a:ext cx="4100075" cy="28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650" y="4458700"/>
            <a:ext cx="2294275" cy="3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5275" y="3612475"/>
            <a:ext cx="199671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All color transfer way compare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50" y="2004840"/>
            <a:ext cx="2914498" cy="18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4">
            <a:alphaModFix/>
          </a:blip>
          <a:srcRect b="0" l="0" r="0" t="2229"/>
          <a:stretch/>
        </p:blipFill>
        <p:spPr>
          <a:xfrm>
            <a:off x="4697125" y="1450725"/>
            <a:ext cx="2150725" cy="13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5">
            <a:alphaModFix/>
          </a:blip>
          <a:srcRect b="0" l="576" r="0" t="1487"/>
          <a:stretch/>
        </p:blipFill>
        <p:spPr>
          <a:xfrm>
            <a:off x="6847850" y="1450725"/>
            <a:ext cx="2029000" cy="13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850" y="2759425"/>
            <a:ext cx="2028999" cy="14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2353625" y="4534800"/>
            <a:ext cx="5843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1564600" y="4220300"/>
            <a:ext cx="16860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original view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6059050" y="4332125"/>
            <a:ext cx="16860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target sky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8400" y="2759425"/>
            <a:ext cx="2149450" cy="14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All color transfer way compare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950" y="1663775"/>
            <a:ext cx="6297601" cy="31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03885"/>
            <a:ext cx="2183226" cy="13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5">
            <a:alphaModFix/>
          </a:blip>
          <a:srcRect b="0" l="0" r="0" t="2229"/>
          <a:stretch/>
        </p:blipFill>
        <p:spPr>
          <a:xfrm>
            <a:off x="327950" y="3388400"/>
            <a:ext cx="2150725" cy="13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All color transfer way compare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600" y="1592775"/>
            <a:ext cx="6377001" cy="33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03885"/>
            <a:ext cx="2183226" cy="13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 rotWithShape="1">
          <a:blip r:embed="rId5">
            <a:alphaModFix/>
          </a:blip>
          <a:srcRect b="0" l="576" r="0" t="1487"/>
          <a:stretch/>
        </p:blipFill>
        <p:spPr>
          <a:xfrm>
            <a:off x="311700" y="3303400"/>
            <a:ext cx="2183226" cy="140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All color transfer way compare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050" y="1684075"/>
            <a:ext cx="6375099" cy="31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03885"/>
            <a:ext cx="2183226" cy="13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588" y="3321475"/>
            <a:ext cx="2149450" cy="14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Outline</a:t>
            </a:r>
            <a:endParaRPr sz="36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Motivation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Methods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Results &amp; Analysis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Conclusion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Prospect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Reference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All color transfer way compare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502" y="1561050"/>
            <a:ext cx="631957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03885"/>
            <a:ext cx="2183226" cy="13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47825"/>
            <a:ext cx="2183226" cy="1571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Sky Replacement</a:t>
            </a:r>
            <a:endParaRPr sz="3600"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依序掃過每一個column，將分界線以上的pixel替換為sky pixel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Boundary Smoothing</a:t>
            </a:r>
            <a:endParaRPr sz="3600"/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Box filter &amp; Gaussian filter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 rotWithShape="1">
          <a:blip r:embed="rId3">
            <a:alphaModFix/>
          </a:blip>
          <a:srcRect b="0" l="53453" r="0" t="0"/>
          <a:stretch/>
        </p:blipFill>
        <p:spPr>
          <a:xfrm>
            <a:off x="5072150" y="1755250"/>
            <a:ext cx="3760151" cy="28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b="0" l="0" r="53453" t="0"/>
          <a:stretch/>
        </p:blipFill>
        <p:spPr>
          <a:xfrm>
            <a:off x="811850" y="1755250"/>
            <a:ext cx="3760151" cy="28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3165225" y="3347850"/>
            <a:ext cx="578400" cy="497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4"/>
          <p:cNvCxnSpPr/>
          <p:nvPr/>
        </p:nvCxnSpPr>
        <p:spPr>
          <a:xfrm>
            <a:off x="3601475" y="3794225"/>
            <a:ext cx="243600" cy="33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4"/>
          <p:cNvSpPr/>
          <p:nvPr/>
        </p:nvSpPr>
        <p:spPr>
          <a:xfrm>
            <a:off x="7436475" y="3347850"/>
            <a:ext cx="578400" cy="497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34"/>
          <p:cNvCxnSpPr/>
          <p:nvPr/>
        </p:nvCxnSpPr>
        <p:spPr>
          <a:xfrm>
            <a:off x="7872725" y="3794225"/>
            <a:ext cx="243600" cy="33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4"/>
          <p:cNvSpPr txBox="1"/>
          <p:nvPr/>
        </p:nvSpPr>
        <p:spPr>
          <a:xfrm>
            <a:off x="2159020" y="4626200"/>
            <a:ext cx="1006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Before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6637575" y="4626200"/>
            <a:ext cx="7989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After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Boundary Smoothing</a:t>
            </a:r>
            <a:endParaRPr sz="3600"/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Box filter &amp; Gaussian filter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 rotWithShape="1">
          <a:blip r:embed="rId3">
            <a:alphaModFix/>
          </a:blip>
          <a:srcRect b="0" l="0" r="53379" t="0"/>
          <a:stretch/>
        </p:blipFill>
        <p:spPr>
          <a:xfrm>
            <a:off x="581625" y="1641175"/>
            <a:ext cx="3878263" cy="29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b="0" l="53477" r="-97" t="0"/>
          <a:stretch/>
        </p:blipFill>
        <p:spPr>
          <a:xfrm>
            <a:off x="4863050" y="1641167"/>
            <a:ext cx="3878275" cy="292770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/>
        </p:nvSpPr>
        <p:spPr>
          <a:xfrm>
            <a:off x="1995158" y="4626200"/>
            <a:ext cx="1051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Before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6515550" y="4626200"/>
            <a:ext cx="7989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After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72" name="Google Shape;272;p35"/>
          <p:cNvSpPr/>
          <p:nvPr/>
        </p:nvSpPr>
        <p:spPr>
          <a:xfrm>
            <a:off x="6199075" y="2135550"/>
            <a:ext cx="2296200" cy="872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1898200" y="2311525"/>
            <a:ext cx="2296200" cy="780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39510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244925" y="2418650"/>
            <a:ext cx="4056600" cy="1102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/>
          <p:nvPr/>
        </p:nvSpPr>
        <p:spPr>
          <a:xfrm>
            <a:off x="5082300" y="2174825"/>
            <a:ext cx="4163700" cy="1102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Results &amp; Analysis</a:t>
            </a:r>
            <a:endParaRPr sz="4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56027" cy="20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613" y="2659100"/>
            <a:ext cx="2855602" cy="22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4062" y="152400"/>
            <a:ext cx="2827175" cy="227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850" y="152400"/>
            <a:ext cx="2731700" cy="22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25" y="2659100"/>
            <a:ext cx="2840543" cy="22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0650" y="2582900"/>
            <a:ext cx="2940451" cy="23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50" y="320500"/>
            <a:ext cx="2821424" cy="17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433" y="2571750"/>
            <a:ext cx="2734216" cy="21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925" y="241424"/>
            <a:ext cx="2515458" cy="20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4604" y="283375"/>
            <a:ext cx="2438596" cy="19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376" y="2571749"/>
            <a:ext cx="2711275" cy="219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3925" y="2565994"/>
            <a:ext cx="2734224" cy="2210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375" y="2726067"/>
            <a:ext cx="2825899" cy="228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400" y="239838"/>
            <a:ext cx="2786875" cy="231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00" y="2720561"/>
            <a:ext cx="2825900" cy="22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6400" y="250511"/>
            <a:ext cx="2825900" cy="226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0175" y="2690962"/>
            <a:ext cx="2893281" cy="2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600" y="334950"/>
            <a:ext cx="2825892" cy="21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Conclusion</a:t>
            </a:r>
            <a:endParaRPr sz="3600"/>
          </a:p>
        </p:txBody>
      </p:sp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Sky Segmentation：Segmentation =&gt; 轉hsv space =&gt; 設threshold找boudary分出的結果較好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Sky Style Transfer : </a:t>
            </a:r>
            <a:r>
              <a:rPr lang="zh-TW">
                <a:solidFill>
                  <a:schemeClr val="dk1"/>
                </a:solidFill>
              </a:rPr>
              <a:t>整體上來說，histogram match的方式，結果多半較好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能</a:t>
            </a:r>
            <a:r>
              <a:rPr lang="zh-TW">
                <a:solidFill>
                  <a:schemeClr val="dk1"/>
                </a:solidFill>
              </a:rPr>
              <a:t>不能不要用FCN?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87556"/>
            <a:ext cx="8520599" cy="301319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Movtivation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Prospect</a:t>
            </a:r>
            <a:endParaRPr sz="3600"/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Reference image</a:t>
            </a:r>
            <a:r>
              <a:rPr lang="zh-TW">
                <a:solidFill>
                  <a:srgbClr val="FFFFFF"/>
                </a:solidFill>
              </a:rPr>
              <a:t>可以更多樣化(e.g. 湖水圖)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自動針對不同的sky image，使用最好的sky style transfer method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335" name="Google Shape;335;p43"/>
          <p:cNvSpPr txBox="1"/>
          <p:nvPr>
            <p:ph idx="1" type="body"/>
          </p:nvPr>
        </p:nvSpPr>
        <p:spPr>
          <a:xfrm>
            <a:off x="311700" y="1017725"/>
            <a:ext cx="8429100" cy="3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http://article.nadiapub.com/IJSIP/vol8_no3/26.pdf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http://vllab.ucmerced.edu/ytsai/SIGGRAPH16/siggraph16_sky_edit.pdf</a:t>
            </a:r>
            <a:endParaRPr sz="10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5"/>
              </a:rPr>
              <a:t>http://www.kalyans.org/research/2016/SkyReplacement_SIG16.pdf</a:t>
            </a:r>
            <a:endParaRPr sz="10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6"/>
              </a:rPr>
              <a:t>https://ieeexplore.ieee.org/document/6703710</a:t>
            </a:r>
            <a:endParaRPr sz="10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7"/>
              </a:rPr>
              <a:t>https://www.researchgate.net/publication/220805333_Color_transfer_in_correlated_color_space</a:t>
            </a:r>
            <a:endParaRPr sz="10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8"/>
              </a:rPr>
              <a:t>https://www.researchgate.net/publication/221523265_Progressive_histogram_reshaping_for_creative_color_transfer_and_tone_reproduction</a:t>
            </a:r>
            <a:endParaRPr sz="10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9"/>
              </a:rPr>
              <a:t>https://journals.sagepub.com/doi/pdf/10.5772/56884</a:t>
            </a:r>
            <a:endParaRPr sz="10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10"/>
              </a:rPr>
              <a:t>https://github.com/SaumyaRawat/Semantic-Aware-Colour-Transfer/blob/master/Report.pdf</a:t>
            </a:r>
            <a:endParaRPr sz="10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11"/>
              </a:rPr>
              <a:t>https://www.mathworks.com/matlabcentral/fileexchange/42580-reinhard-stain-normalization</a:t>
            </a:r>
            <a:endParaRPr sz="10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1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https://www.jianshu.com/p/421f4171d48a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https://blog.csdn.net/sin_geek/article/details/45723475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accent5"/>
                </a:solidFill>
              </a:rPr>
              <a:t>https://www.cs.tau.ac.il/~turkel/imagepapers/ColorTransfer.pdf</a:t>
            </a:r>
            <a:endParaRPr sz="1000" u="sng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https://www.mathworks.com/help/images/histogram-equalization.html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6"/>
              </a:rPr>
              <a:t>https://ieeexplore.ieee.org/stamp/stamp.jsp?tp=&amp;arnumber=6909823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7"/>
              </a:rPr>
              <a:t>https://wenku.baidu.com/view/4dcb5643336c1eb91a375dbc.html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8"/>
              </a:rPr>
              <a:t>https://medium.com/codezest/super-fast-color-transfer-algorithm-bd1a76bc7619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9"/>
              </a:rPr>
              <a:t>https://static.aminer.org/pdf/PDF/000/540/062/rendering_natural_waters.pdf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10"/>
              </a:rPr>
              <a:t>http://www.yxkxyghx.org/EN/abstract/abstract2352.shtml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275" y="1017725"/>
            <a:ext cx="3468725" cy="34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Methods</a:t>
            </a:r>
            <a:endParaRPr sz="3600"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Sky segmentation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Retrieve sky images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Realistic sky style transfer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Sky replacement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Boundary smoothing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39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Sky Segmentation </a:t>
            </a:r>
            <a:endParaRPr sz="3600"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調整threshold來達到optimal(max) Energy function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問題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zh-TW">
                <a:solidFill>
                  <a:srgbClr val="FFFFFF"/>
                </a:solidFill>
              </a:rPr>
              <a:t>接近窮舉的方式(跑很久還是沒有結果)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zh-TW">
                <a:solidFill>
                  <a:srgbClr val="FFFFFF"/>
                </a:solidFill>
              </a:rPr>
              <a:t>得到的結果未必是最佳解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zh-TW">
                <a:solidFill>
                  <a:srgbClr val="FFFFFF"/>
                </a:solidFill>
              </a:rPr>
              <a:t>能適用的範圍太小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601" y="1643450"/>
            <a:ext cx="3350775" cy="21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600" y="3961102"/>
            <a:ext cx="3350775" cy="103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39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Sky Segmentation </a:t>
            </a:r>
            <a:endParaRPr sz="3600"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Recursive Superpixel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Superpixel + Kmeans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問題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zh-TW">
                <a:solidFill>
                  <a:srgbClr val="FFFFFF"/>
                </a:solidFill>
              </a:rPr>
              <a:t>Superpixel</a:t>
            </a:r>
            <a:r>
              <a:rPr lang="zh-TW">
                <a:solidFill>
                  <a:srgbClr val="FFFFFF"/>
                </a:solidFill>
              </a:rPr>
              <a:t>的數量越少，分類的效果大幅下降(相鄰顏色過於相近，在分類的時候容易被汙染)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zh-TW">
                <a:solidFill>
                  <a:srgbClr val="FFFFFF"/>
                </a:solidFill>
              </a:rPr>
              <a:t>Superpixel是local comparison的演算法，有其限制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zh-TW">
                <a:solidFill>
                  <a:srgbClr val="FFFFFF"/>
                </a:solidFill>
              </a:rPr>
              <a:t>分出來的界線也會不太精準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500" y="2931050"/>
            <a:ext cx="2788949" cy="208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271" y="2931050"/>
            <a:ext cx="3033904" cy="20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39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Sky Segmentation </a:t>
            </a:r>
            <a:endParaRPr sz="3600"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Superpixel + hsv_threshold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Segmentation效果不錯(預設Input為山林風景圖)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25" y="2070574"/>
            <a:ext cx="8020099" cy="28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Retrieve Sky Image</a:t>
            </a:r>
            <a:endParaRPr sz="3600"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800" y="3010862"/>
            <a:ext cx="3049439" cy="15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275" y="3104950"/>
            <a:ext cx="3049450" cy="14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388" y="1298975"/>
            <a:ext cx="3049450" cy="15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3262225" y="4112125"/>
            <a:ext cx="8838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cloudy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2000" y="1271052"/>
            <a:ext cx="2587299" cy="1486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20"/>
          <p:cNvGrpSpPr/>
          <p:nvPr/>
        </p:nvGrpSpPr>
        <p:grpSpPr>
          <a:xfrm>
            <a:off x="103500" y="1191174"/>
            <a:ext cx="2651475" cy="1592476"/>
            <a:chOff x="103500" y="1191174"/>
            <a:chExt cx="2651475" cy="1592476"/>
          </a:xfrm>
        </p:grpSpPr>
        <p:pic>
          <p:nvPicPr>
            <p:cNvPr id="110" name="Google Shape;110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3500" y="1191174"/>
              <a:ext cx="2388726" cy="1592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0"/>
            <p:cNvSpPr txBox="1"/>
            <p:nvPr/>
          </p:nvSpPr>
          <p:spPr>
            <a:xfrm>
              <a:off x="1871175" y="2372700"/>
              <a:ext cx="883800" cy="39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</a:rPr>
                <a:t>clear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12" name="Google Shape;112;p20"/>
          <p:cNvSpPr txBox="1"/>
          <p:nvPr/>
        </p:nvSpPr>
        <p:spPr>
          <a:xfrm>
            <a:off x="7266025" y="4170775"/>
            <a:ext cx="5982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night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8167575" y="2372700"/>
            <a:ext cx="8838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sunny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239346" y="2372700"/>
            <a:ext cx="620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dusk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Realistic Sky Style Transfer</a:t>
            </a:r>
            <a:endParaRPr sz="3600"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By Reinhard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Step1: Convert RGB to lab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400" y="2200575"/>
            <a:ext cx="3198451" cy="9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225" y="3668825"/>
            <a:ext cx="1684775" cy="11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800" y="3448450"/>
            <a:ext cx="2678249" cy="158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1"/>
          <p:cNvCxnSpPr>
            <a:stCxn id="121" idx="2"/>
            <a:endCxn id="122" idx="0"/>
          </p:cNvCxnSpPr>
          <p:nvPr/>
        </p:nvCxnSpPr>
        <p:spPr>
          <a:xfrm>
            <a:off x="2661625" y="3135325"/>
            <a:ext cx="0" cy="53340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" name="Google Shape;125;p21"/>
          <p:cNvCxnSpPr>
            <a:stCxn id="122" idx="3"/>
            <a:endCxn id="123" idx="1"/>
          </p:cNvCxnSpPr>
          <p:nvPr/>
        </p:nvCxnSpPr>
        <p:spPr>
          <a:xfrm>
            <a:off x="3504000" y="4242000"/>
            <a:ext cx="1699800" cy="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